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9" r:id="rId6"/>
    <p:sldId id="26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U.S.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Purjury</c:v>
                </c:pt>
                <c:pt idx="1">
                  <c:v>Larceny</c:v>
                </c:pt>
                <c:pt idx="2">
                  <c:v>Forgery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 formatCode="0%">
                  <c:v>0.8</c:v>
                </c:pt>
                <c:pt idx="1">
                  <c:v>0.628</c:v>
                </c:pt>
                <c:pt idx="2">
                  <c:v>0.42399999999999999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Metro Area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Purjury</c:v>
                </c:pt>
                <c:pt idx="1">
                  <c:v>Larceny</c:v>
                </c:pt>
                <c:pt idx="2">
                  <c:v>Forgery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0.5</c:v>
                </c:pt>
                <c:pt idx="1">
                  <c:v>0.12</c:v>
                </c:pt>
                <c:pt idx="2" formatCode="0.00%">
                  <c:v>0.80500000000000005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Papillion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Purjury</c:v>
                </c:pt>
                <c:pt idx="1">
                  <c:v>Larceny</c:v>
                </c:pt>
                <c:pt idx="2">
                  <c:v>Forgery</c:v>
                </c:pt>
              </c:strCache>
            </c:strRef>
          </c:cat>
          <c:val>
            <c:numRef>
              <c:f>Sheet1!$D$2:$D$4</c:f>
              <c:numCache>
                <c:formatCode>0.00%</c:formatCode>
                <c:ptCount val="3"/>
                <c:pt idx="0" formatCode="0%">
                  <c:v>0.05</c:v>
                </c:pt>
                <c:pt idx="1">
                  <c:v>0.3</c:v>
                </c:pt>
                <c:pt idx="2" formatCode="0%">
                  <c:v>7.0000000000000007E-2</c:v>
                </c:pt>
              </c:numCache>
            </c:numRef>
          </c:val>
        </c:ser>
        <c:axId val="96027776"/>
        <c:axId val="96030080"/>
      </c:barChart>
      <c:catAx>
        <c:axId val="96027776"/>
        <c:scaling>
          <c:orientation val="minMax"/>
        </c:scaling>
        <c:axPos val="b"/>
        <c:tickLblPos val="nextTo"/>
        <c:crossAx val="96030080"/>
        <c:crosses val="autoZero"/>
        <c:auto val="1"/>
        <c:lblAlgn val="ctr"/>
        <c:lblOffset val="100"/>
      </c:catAx>
      <c:valAx>
        <c:axId val="96030080"/>
        <c:scaling>
          <c:orientation val="minMax"/>
        </c:scaling>
        <c:axPos val="l"/>
        <c:majorGridlines/>
        <c:numFmt formatCode="0%" sourceLinked="1"/>
        <c:tickLblPos val="nextTo"/>
        <c:crossAx val="960277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0FF99DB-DBC4-4A55-83E3-7EAC959BAABC}" type="datetimeFigureOut">
              <a:rPr lang="en-US" smtClean="0"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1DD643A-9B9B-4DA4-83FB-11AAC685DAA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hitecollarcrimenews.com/" TargetMode="External"/><Relationship Id="rId2" Type="http://schemas.openxmlformats.org/officeDocument/2006/relationships/hyperlink" Target="http://www.fbi.gov/wanted/wcc/harold-range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NcqlT7ZlSE&amp;feature=related&amp;safety_mode=true&amp;persist_safety_mode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White Collar Crime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Michaela Hogan</a:t>
            </a:r>
            <a:endParaRPr lang="en-US" dirty="0"/>
          </a:p>
        </p:txBody>
      </p:sp>
      <p:pic>
        <p:nvPicPr>
          <p:cNvPr id="26626" name="Picture 2" descr="http://t2.gstatic.com/images?q=tbn:ANd9GcRTZjr1_8XCmD7UxWpas8je5inuqQtEN95FSIzmez_U2adCpXea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38400"/>
            <a:ext cx="3581400" cy="4172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white collar crime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Crimes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committed within business and government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Bribery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embezzlement, fraud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Purjury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larceny,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forgery, and violations of trust committed by corporations or individuals engaged in commerce.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...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6" name="Picture 4" descr="http://t2.gstatic.com/images?q=tbn:ANd9GcTS-PZMxQXrN8Gn1MbzVQTHkpjIZq23EzPju-L5I7bxZhDhiICA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029200"/>
            <a:ext cx="2847975" cy="160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Embezzlement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the taking of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someone's </a:t>
            </a: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property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by a person with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whom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it is 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	entrusted.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Bribery</a:t>
            </a:r>
            <a:r>
              <a:rPr lang="en-US" b="1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occurs when someone gives or takes a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bribe.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Larceny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involves taking someone's property without paying for or returning it.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Extortion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also known as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blackmail.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Obstruction of Justice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interfering with the criminal process by impeding an investigation.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Perjury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lying while under oath in a judicial proceeding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746" name="AutoShape 2" descr="data:image/jpg;base64,/9j/4AAQSkZJRgABAQAAAQABAAD/2wCEAAkGBhMSERUUEhMWFBQUGBgZFxQXGRccFRkXFhcVGBoYHB0cHCYeFxojHBUUHy8gIycpLCwsHR4xNTAqNSYrLCkBCQoKDgwOGg8PGjIkHCQsLCwsLCw1NCwsLCwsLDU0LCkpLCosLCwpLCwsLCksLywsLCwsKTQpLCwsKSksKSwpLP/AABEIAGAAoAMBIgACEQEDEQH/xAAcAAACAgMBAQAAAAAAAAAAAAAEBQYHAQIDAAj/xABCEAACAQMCAwUEBQkHBQEAAAABAgMABBESIQUxQQYTIlFhBxRxkSMygaHBFTNCQ1JTorHwNGJygpLR8WNzg7KzJP/EABkBAAMBAQEAAAAAAAAAAAAAAAEDBAIFAP/EACURAAICAgEFAAEFAAAAAAAAAAABAhEDITEEEhNBUSIUMmGh8P/aAAwDAQACEQMRAD8ApkR7cqxoHkK3B2rGK7v4pLQnZjQPSsiMeQrZVrosdaTje0GmaCIeQ+QrPdjyHyo6z4cznAFTjs/7L5rgEhdhzzgfzpjzYocg7WVz3Q8h8hWe7HkPlVsyex2Xoo+wrn+deh9jk3VcfEgD+deXV9PQO1lTd0PIfKukNsGOMD5Vbtx7ItI3khDHkC43PlULv+y720+l1wQcEVuHU4J6jQGmgKz7JGTZQC3kMZ+VMG7FrEAZhgtyULlj5kDyFH3kYjvI8bZWMnpzFXdYdnIGQOy6mK82JPyzyrj5evkm0khqgfO/EOyo0d5Hhl64AyD5EdDUbltsHGPur6Fv+xZ7yR7cDxfXjI8Lf7H1qCdo+wTHLKhRuqHmPgeTD1FUdL1sMi7ciVmZRa4KuMY8q1KDypnf8KeM4YYpcy1Tkxx5QE2c9Ne0/wBYrJFYxUbijRjTXtNZxWDS5JUFHdeVbBaxGtFQxUJZ6Q2MLMQwZo2GyrvZ2tNobSo5dVTHRxWSD2ecOhM6d8PCTvjbfp9mavmCBVAVQFA5AcqoDhEPdsGzk/dVudle0QkUI53HI/ganedTZmeNoaX9nobvkUE/pggbjz9D612NwndlwgYAZwAN/Tejef4ilRXuJB+6cn/Kx6fA1oUehuo7gMnIjIaM46j057YNR3tNwRZdOsAONgQDuo5ZPVqk/wCTokkEhOlvLOAdiPxrPEoEkAGRnpvjffffGRRi3B2uQFK8b4Y35RjRQdliHpyq7eFrhAPIAUhTgiGQTY8a7MCOWORX+6a6xcVmSQBhmMnGry8vjS5Tt7Cd1lAlkAYBgdt9+VEPZiZMOM+tI+1kUIJZ86m+pp6nGT9lK+C9oGi25j9JevxFK7+17GwxuadCbtv2ZAD4UNjcbZOPXzqnrm1kDEdz/BV/cU42k7Kml9LAhyQPD5HzOT5VF27E2/eZZufSup03WwxwamxMsE29IqFrSX9z/Ca0EUn7r+E1ds/YS3ZNs5x6YqvO03YaSEkqMjzHKmQ6vFkdIE8M4fuIp3Mn7r+A1q8MmN48euk1iW2dTvn764sD/WadKP4i0G2g86bW1nnlS22h2HwH8qc25KJnq2wriZZv0dOEdBtrb746CnFvDihuEgEDNNDGPT7q5mTI7oqjBUdoEpxw24KMMZpVarv/AMUwj/rlWMc3YrKtFj8F4wHUAnfoT19D+FNZUV1KsMqRgiq0sb/QfTqKmXDOMBgAT6BvPyDevketdOGTRBKNC/jHAJJHUaskbKxJwV6Z9elAw8KufEqOoO40hmABz9Y5Bz18qmRkDDHLHI/smoldcTezlk75CY28auN9JzuCf2d9vKmKmYCJb94Icu2tlbcjHrsaWNxSO6bDahty/Z9RSe74utwZVUaZJEZsagSxjOchQTjK86WcKuC2+d/PrU05OLLMUFONeydRkTYikIMke6N0NQTt1a3VrIZ411x9dO5U+vp61I4wzAEsSRyPUfbRUPG3BImXUp+t5H+8PxFZ8kfZnxzxO0V7a9snaMFBv1ODtW1hxhpJ1U5IGWc75JGNI+GTvUj492RykknDmCvKPFEfqk88r+y3P51VMT3MErhwyyL9ZW5n+vOj401aKYZ75LusL4bZpjcWaum2D5g9arrgvHxJGCOY2I8qd2/GSOtJtrkbKKkrF3aLsYJATGSG/ZzVX8Z4VLExDZ2q9LaRpDnagu1fBke2nLr4lilIbrlUYj7xXQw9bJLtmQZelS3AqqxhDIuOekfyFFXiYxjp0oHgE2Rg9BtRc0uSQ3PzqeSanRXFpwGfCLj76esdqjXDOEXTgPFbSyJnZ0RiuQd9x16U0tbe7KlhbTFVLBiEYgFM6gdtiMb1LlwSbtBhngtNjKGTB/5ppFMP6/5qPxLOY+97iXuiA3eaDox55xjFGPBdKNRtpwBzJjfGPPlS44p3wZnkxv2N2Pkf6+dFWfECh8weY6YqO2dxPMuqKCWRc41IjMMjmMgc67xC6bcW0zYJG0bHcHBHLmDtVkIsjm4/SxuGcUBAGSfU/ojoD1Ix1+dHTKJBhgCRyzuPh6qfKq1sLm7BDLbT4zzEbdDg9PMGnMnbN4UjkeGXu2bSX0MFQ7+LJ2xqBBFOcWJtPQ2m7J26MtxCqxyxEalxnwnZgPQjrUa49wTubphEfo2AcDy1b4pnxHtVcEa0t5QoUkyGN9JQjJJ2xpxvSKW/lVe8eGUK2nxsjaTqwF3I65AFLyW1pFGGou20N7OUgUdGmeYqOS3lwpUG3mUudKgxsCxwTgbbnAJ+yiY+IzoVDwTKXOFBjYFjgnA23OAT9lT+OXwsebH9CLlJYm1wH4xnkfh5GvXN7ZX47u6HcTgYEmACPj5iuMnF3Ov6GT6P854G8GRnxbeHbfeh3sXlOmW0mweTd04Kn4gZrcYzjqtE2TxvcXsQca7B3Vm3eKVeM/rE3Rh0LL0+NE2VvJjJXb05U94FxvQWgWdXH7mQgPg8sZ2YU3it1bICFHH6P6LD09fShN2Nw5vUiLR8aMVbX/aMyW04/wChKPnG4qRm2hIyVB89qR9okjFvPpUD6KTl/wBtqwuUUz4KispNKUwS8V1w3PzpUo8ArUmuk4KTshU2kX97Ow44FhJlgfVLpnbBVD3n1jnbHT7aa9gJT7ke8kEpe5nRpRjDlpWGoAbYO5qIeznjEU3CHtZLaedFLifu9IUK5LgZLg8h0pjwviYt7W3hgtJ1Sa5ElsPAVaPWJdOdeQ3dhudaujnykkyQ8dtxFwqWAfqIY0Px8Bp5KzC4jxLt3Un0HVzqjw4/w7j/ADVC+O8Zka14gWtZwsjgBvo8LoWJCGw+QdSnlnnT6XjOZ0c2N33qxuFX6HBRmTUcd55hN6NgUlYs7Ia/cLzQ4tH95ucO+kiElxu36Jxn4UP7OeIXGL6S5uBNDBK6qwChGK5eWQY88jr1rXhN4zLcWd1Y3Be5eWZo10YEMr4GX1gD6uKJtzBDCeHCwugkgkbQujxIWGrx95ud1B3zigmeT4B/Z52jmezur24f6FXkaFMABVXU7YOMnLMF3PSlna66ZuzkUh+szRsfi0jk4+dPkjijs1s34fdCAnRoBjGdTlgMiXJztQEUsM9v+S5bK5doVBMY0hVGpjES/eeRHWvfwHu2G9q2lHCojHdpbf8A5/EHCnvl93/NrnqfSnkFsJrSCE9YoHH/AIjE3+1Q/tPdW8sVvY3llcmcIBAMKEMoj0ZDK+CMjrTi34zNFJZq1ncalgkjK/RZZlWE+H6TkO7J3xXr2C17GPHJw8/D2HI3L/dDMPwpTxl5fyvaA3SPGZTptRjXGRA+XJ54OT865G5uFSw7y0uNVvLmQ/RYZnSRcL498tIOeKGupYZOKxyR2Nz77GVebOnaExui/rNC5JX5V6wd1/0Sbj9kEgv5kO8sGT/jijcZ+Wn5Uisu0ly3AlujKe/JH0mFz+e08sY5bcq533Hph71ZSWs4kuzObUYQqVaMZBbXjZtR+BpNZ3UicFktHt5Ve2bTM50d2hEiyHJ1ZPhYch1oNm01ZAe0/YOXBuYCXU5Zl/TUnckeYzmkfDu2V7BjRO+ByDbj76l9523dV0W6ehkbcH4Dr9tQiThzEk7gkk7ct9+VYxqTVTLcnYn+BKI/aTJJvNjX1YDGr1PrWZu2aPDKpbdkcb+qkfjUNl4e488edDMjDzr3gi3Yf1TqqDreTw/Ktp16jlQkEuOoruZxjmMfEU5qmYUrRb/sO/sXEPs/+MlWB2atUkseH6vrRxQyp55VAp+58fbVH9hvaIvDoLiIw977x+kHVdPgZOWDn62ac8O9swiWzCwbWsbRuO9X6QGNV8vDuoNeJmnfBZViPeBxS36rckfY6RN/NTTX3vPFDH+xahv9c/8AsoqneCe2Fbe7vLj3fUt2yP3feqNBQFeenxZHpXe09sSrfzXZgyJYo4hH3q+HuznOcb5J8qHAFB/CVdneNxxcRuEWae9ikQB5grN7u4eX6I4GVQZOCOVCduDeW8lgY7nXamREidBplw2jwuwP0isgG/XHKkNp7XIYbppYbKOOKVNMsayKGZtTNr1Ac/EQc0L2h9o0d0LaKOJYILV0dUMgJOjAUZ6AAetYb0eUJfCw+1t9IvGuGxB2ET6i0YJ0MVZ8EjkSPOmabTcVIODoj38sWz7/AGVXPFvaFHPfW13pjX3YHwd8h1ZJPPG3PyoqD2oqLm4lZImiuVRXi75dQ0IUyG65BIxQ8sbNvHJ+v9slvuUz3PDO9aF0TWyPH3mWCwDxMX6Hwmsdv55vc1mQvG8V2F1DKt3bSNF/pIK/EVGo/bDGrRH3aPEKuiKLhcaWCgcxnZVAoC/9qYntZYJVVjJIXVzMvgUSB0TGNwoAWj3xox45U9E07ZXzrxXhkauwjd2LICdLFW2JHI4ptbDF5xAjn3UG45/mpT/Oqv457So7i8tbnu0X3Uk6O+U6snPPG3yoiP2uhbyWfukMU8aI8XerqHdhhqDYxuGIxij3I84sn0e/5HJ3ODuee9oc1v21tkXh1/Iv61NTeWpNKH/0+6q5u/a6puLZ0gVYLQNpi70Fm1R92PFjAAHIUJxD2uCS0urYw/2hpCjd4v0YkYNpxjxYOfLnWlsFNehNb3UYG4H3Vv79F5Cog915EfMUO90fP76phii+Q2ycLLC3QUDxHhEZR2XorHHwBNRRb5h1++u44y+kjPMEc/MY/Gg8KXDPWf/Z"/>
          <p:cNvSpPr>
            <a:spLocks noChangeAspect="1" noChangeArrowheads="1"/>
          </p:cNvSpPr>
          <p:nvPr/>
        </p:nvSpPr>
        <p:spPr bwMode="auto">
          <a:xfrm>
            <a:off x="80963" y="-433388"/>
            <a:ext cx="1524000" cy="914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8" name="AutoShape 4" descr="data:image/jpg;base64,/9j/4AAQSkZJRgABAQAAAQABAAD/2wCEAAkGBhMSERUUEhMWFBQUGBgZFxQXGRccFRkXFhcVGBoYHB0cHCYeFxojHBUUHy8gIycpLCwsHR4xNTAqNSYrLCkBCQoKDgwOGg8PGjIkHCQsLCwsLCw1NCwsLCwsLDU0LCkpLCosLCwpLCwsLCksLywsLCwsKTQpLCwsKSksKSwpLP/AABEIAGAAoAMBIgACEQEDEQH/xAAcAAACAgMBAQAAAAAAAAAAAAAEBQYHAQIDAAj/xABCEAACAQMCAwUEBQkHBQEAAAABAgMABBESIQUxQQYTIlFhBxRxkSMygaHBFTNCQ1JTorHwNGJygpLR8WNzg7KzJP/EABkBAAMBAQEAAAAAAAAAAAAAAAEDBAIFAP/EACURAAICAgEFAAEFAAAAAAAAAAABAhEDITEEEhNBUSIUMmGh8P/aAAwDAQACEQMRAD8ApkR7cqxoHkK3B2rGK7v4pLQnZjQPSsiMeQrZVrosdaTje0GmaCIeQ+QrPdjyHyo6z4cznAFTjs/7L5rgEhdhzzgfzpjzYocg7WVz3Q8h8hWe7HkPlVsyex2Xoo+wrn+deh9jk3VcfEgD+deXV9PQO1lTd0PIfKukNsGOMD5Vbtx7ItI3khDHkC43PlULv+y720+l1wQcEVuHU4J6jQGmgKz7JGTZQC3kMZ+VMG7FrEAZhgtyULlj5kDyFH3kYjvI8bZWMnpzFXdYdnIGQOy6mK82JPyzyrj5evkm0khqgfO/EOyo0d5Hhl64AyD5EdDUbltsHGPur6Fv+xZ7yR7cDxfXjI8Lf7H1qCdo+wTHLKhRuqHmPgeTD1FUdL1sMi7ciVmZRa4KuMY8q1KDypnf8KeM4YYpcy1Tkxx5QE2c9Ne0/wBYrJFYxUbijRjTXtNZxWDS5JUFHdeVbBaxGtFQxUJZ6Q2MLMQwZo2GyrvZ2tNobSo5dVTHRxWSD2ecOhM6d8PCTvjbfp9mavmCBVAVQFA5AcqoDhEPdsGzk/dVudle0QkUI53HI/ganedTZmeNoaX9nobvkUE/pggbjz9D612NwndlwgYAZwAN/Tejef4ilRXuJB+6cn/Kx6fA1oUehuo7gMnIjIaM46j057YNR3tNwRZdOsAONgQDuo5ZPVqk/wCTokkEhOlvLOAdiPxrPEoEkAGRnpvjffffGRRi3B2uQFK8b4Y35RjRQdliHpyq7eFrhAPIAUhTgiGQTY8a7MCOWORX+6a6xcVmSQBhmMnGry8vjS5Tt7Cd1lAlkAYBgdt9+VEPZiZMOM+tI+1kUIJZ86m+pp6nGT9lK+C9oGi25j9JevxFK7+17GwxuadCbtv2ZAD4UNjcbZOPXzqnrm1kDEdz/BV/cU42k7Kml9LAhyQPD5HzOT5VF27E2/eZZufSup03WwxwamxMsE29IqFrSX9z/Ca0EUn7r+E1ds/YS3ZNs5x6YqvO03YaSEkqMjzHKmQ6vFkdIE8M4fuIp3Mn7r+A1q8MmN48euk1iW2dTvn764sD/WadKP4i0G2g86bW1nnlS22h2HwH8qc25KJnq2wriZZv0dOEdBtrb746CnFvDihuEgEDNNDGPT7q5mTI7oqjBUdoEpxw24KMMZpVarv/AMUwj/rlWMc3YrKtFj8F4wHUAnfoT19D+FNZUV1KsMqRgiq0sb/QfTqKmXDOMBgAT6BvPyDevketdOGTRBKNC/jHAJJHUaskbKxJwV6Z9elAw8KufEqOoO40hmABz9Y5Bz18qmRkDDHLHI/smoldcTezlk75CY28auN9JzuCf2d9vKmKmYCJb94Icu2tlbcjHrsaWNxSO6bDahty/Z9RSe74utwZVUaZJEZsagSxjOchQTjK86WcKuC2+d/PrU05OLLMUFONeydRkTYikIMke6N0NQTt1a3VrIZ411x9dO5U+vp61I4wzAEsSRyPUfbRUPG3BImXUp+t5H+8PxFZ8kfZnxzxO0V7a9snaMFBv1ODtW1hxhpJ1U5IGWc75JGNI+GTvUj492RykknDmCvKPFEfqk88r+y3P51VMT3MErhwyyL9ZW5n+vOj401aKYZ75LusL4bZpjcWaum2D5g9arrgvHxJGCOY2I8qd2/GSOtJtrkbKKkrF3aLsYJATGSG/ZzVX8Z4VLExDZ2q9LaRpDnagu1fBke2nLr4lilIbrlUYj7xXQw9bJLtmQZelS3AqqxhDIuOekfyFFXiYxjp0oHgE2Rg9BtRc0uSQ3PzqeSanRXFpwGfCLj76esdqjXDOEXTgPFbSyJnZ0RiuQd9x16U0tbe7KlhbTFVLBiEYgFM6gdtiMb1LlwSbtBhngtNjKGTB/5ppFMP6/5qPxLOY+97iXuiA3eaDox55xjFGPBdKNRtpwBzJjfGPPlS44p3wZnkxv2N2Pkf6+dFWfECh8weY6YqO2dxPMuqKCWRc41IjMMjmMgc67xC6bcW0zYJG0bHcHBHLmDtVkIsjm4/SxuGcUBAGSfU/ojoD1Ix1+dHTKJBhgCRyzuPh6qfKq1sLm7BDLbT4zzEbdDg9PMGnMnbN4UjkeGXu2bSX0MFQ7+LJ2xqBBFOcWJtPQ2m7J26MtxCqxyxEalxnwnZgPQjrUa49wTubphEfo2AcDy1b4pnxHtVcEa0t5QoUkyGN9JQjJJ2xpxvSKW/lVe8eGUK2nxsjaTqwF3I65AFLyW1pFGGou20N7OUgUdGmeYqOS3lwpUG3mUudKgxsCxwTgbbnAJ+yiY+IzoVDwTKXOFBjYFjgnA23OAT9lT+OXwsebH9CLlJYm1wH4xnkfh5GvXN7ZX47u6HcTgYEmACPj5iuMnF3Ov6GT6P854G8GRnxbeHbfeh3sXlOmW0mweTd04Kn4gZrcYzjqtE2TxvcXsQca7B3Vm3eKVeM/rE3Rh0LL0+NE2VvJjJXb05U94FxvQWgWdXH7mQgPg8sZ2YU3it1bICFHH6P6LD09fShN2Nw5vUiLR8aMVbX/aMyW04/wChKPnG4qRm2hIyVB89qR9okjFvPpUD6KTl/wBtqwuUUz4KispNKUwS8V1w3PzpUo8ArUmuk4KTshU2kX97Ow44FhJlgfVLpnbBVD3n1jnbHT7aa9gJT7ke8kEpe5nRpRjDlpWGoAbYO5qIeznjEU3CHtZLaedFLifu9IUK5LgZLg8h0pjwviYt7W3hgtJ1Sa5ElsPAVaPWJdOdeQ3dhudaujnykkyQ8dtxFwqWAfqIY0Px8Bp5KzC4jxLt3Un0HVzqjw4/w7j/ADVC+O8Zka14gWtZwsjgBvo8LoWJCGw+QdSnlnnT6XjOZ0c2N33qxuFX6HBRmTUcd55hN6NgUlYs7Ia/cLzQ4tH95ucO+kiElxu36Jxn4UP7OeIXGL6S5uBNDBK6qwChGK5eWQY88jr1rXhN4zLcWd1Y3Be5eWZo10YEMr4GX1gD6uKJtzBDCeHCwugkgkbQujxIWGrx95ud1B3zigmeT4B/Z52jmezur24f6FXkaFMABVXU7YOMnLMF3PSlna66ZuzkUh+szRsfi0jk4+dPkjijs1s34fdCAnRoBjGdTlgMiXJztQEUsM9v+S5bK5doVBMY0hVGpjES/eeRHWvfwHu2G9q2lHCojHdpbf8A5/EHCnvl93/NrnqfSnkFsJrSCE9YoHH/AIjE3+1Q/tPdW8sVvY3llcmcIBAMKEMoj0ZDK+CMjrTi34zNFJZq1ncalgkjK/RZZlWE+H6TkO7J3xXr2C17GPHJw8/D2HI3L/dDMPwpTxl5fyvaA3SPGZTptRjXGRA+XJ54OT865G5uFSw7y0uNVvLmQ/RYZnSRcL498tIOeKGupYZOKxyR2Nz77GVebOnaExui/rNC5JX5V6wd1/0Sbj9kEgv5kO8sGT/jijcZ+Wn5Uisu0ly3AlujKe/JH0mFz+e08sY5bcq533Hph71ZSWs4kuzObUYQqVaMZBbXjZtR+BpNZ3UicFktHt5Ve2bTM50d2hEiyHJ1ZPhYch1oNm01ZAe0/YOXBuYCXU5Zl/TUnckeYzmkfDu2V7BjRO+ByDbj76l9523dV0W6ehkbcH4Dr9tQiThzEk7gkk7ct9+VYxqTVTLcnYn+BKI/aTJJvNjX1YDGr1PrWZu2aPDKpbdkcb+qkfjUNl4e488edDMjDzr3gi3Yf1TqqDreTw/Ktp16jlQkEuOoruZxjmMfEU5qmYUrRb/sO/sXEPs/+MlWB2atUkseH6vrRxQyp55VAp+58fbVH9hvaIvDoLiIw977x+kHVdPgZOWDn62ac8O9swiWzCwbWsbRuO9X6QGNV8vDuoNeJmnfBZViPeBxS36rckfY6RN/NTTX3vPFDH+xahv9c/8AsoqneCe2Fbe7vLj3fUt2yP3feqNBQFeenxZHpXe09sSrfzXZgyJYo4hH3q+HuznOcb5J8qHAFB/CVdneNxxcRuEWae9ikQB5grN7u4eX6I4GVQZOCOVCduDeW8lgY7nXamREidBplw2jwuwP0isgG/XHKkNp7XIYbppYbKOOKVNMsayKGZtTNr1Ac/EQc0L2h9o0d0LaKOJYILV0dUMgJOjAUZ6AAetYb0eUJfCw+1t9IvGuGxB2ET6i0YJ0MVZ8EjkSPOmabTcVIODoj38sWz7/AGVXPFvaFHPfW13pjX3YHwd8h1ZJPPG3PyoqD2oqLm4lZImiuVRXi75dQ0IUyG65BIxQ8sbNvHJ+v9slvuUz3PDO9aF0TWyPH3mWCwDxMX6Hwmsdv55vc1mQvG8V2F1DKt3bSNF/pIK/EVGo/bDGrRH3aPEKuiKLhcaWCgcxnZVAoC/9qYntZYJVVjJIXVzMvgUSB0TGNwoAWj3xox45U9E07ZXzrxXhkauwjd2LICdLFW2JHI4ptbDF5xAjn3UG45/mpT/Oqv457So7i8tbnu0X3Uk6O+U6snPPG3yoiP2uhbyWfukMU8aI8XerqHdhhqDYxuGIxij3I84sn0e/5HJ3ODuee9oc1v21tkXh1/Iv61NTeWpNKH/0+6q5u/a6puLZ0gVYLQNpi70Fm1R92PFjAAHIUJxD2uCS0urYw/2hpCjd4v0YkYNpxjxYOfLnWlsFNehNb3UYG4H3Vv79F5Cog915EfMUO90fP76phii+Q2ycLLC3QUDxHhEZR2XorHHwBNRRb5h1++u44y+kjPMEc/MY/Gg8KXDPWf/Z"/>
          <p:cNvSpPr>
            <a:spLocks noChangeAspect="1" noChangeArrowheads="1"/>
          </p:cNvSpPr>
          <p:nvPr/>
        </p:nvSpPr>
        <p:spPr bwMode="auto">
          <a:xfrm>
            <a:off x="80963" y="-433388"/>
            <a:ext cx="1524000" cy="914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0" name="AutoShape 6" descr="data:image/jpg;base64,/9j/4AAQSkZJRgABAQAAAQABAAD/2wCEAAkGBhMSERUUEhMWFBQUGBgZFxQXGRccFRkXFhcVGBoYHB0cHCYeFxojHBUUHy8gIycpLCwsHR4xNTAqNSYrLCkBCQoKDgwOGg8PGjIkHCQsLCwsLCw1NCwsLCwsLDU0LCkpLCosLCwpLCwsLCksLywsLCwsKTQpLCwsKSksKSwpLP/AABEIAGAAoAMBIgACEQEDEQH/xAAcAAACAgMBAQAAAAAAAAAAAAAEBQYHAQIDAAj/xABCEAACAQMCAwUEBQkHBQEAAAABAgMABBESIQUxQQYTIlFhBxRxkSMygaHBFTNCQ1JTorHwNGJygpLR8WNzg7KzJP/EABkBAAMBAQEAAAAAAAAAAAAAAAEDBAIFAP/EACURAAICAgEFAAEFAAAAAAAAAAABAhEDITEEEhNBUSIUMmGh8P/aAAwDAQACEQMRAD8ApkR7cqxoHkK3B2rGK7v4pLQnZjQPSsiMeQrZVrosdaTje0GmaCIeQ+QrPdjyHyo6z4cznAFTjs/7L5rgEhdhzzgfzpjzYocg7WVz3Q8h8hWe7HkPlVsyex2Xoo+wrn+deh9jk3VcfEgD+deXV9PQO1lTd0PIfKukNsGOMD5Vbtx7ItI3khDHkC43PlULv+y720+l1wQcEVuHU4J6jQGmgKz7JGTZQC3kMZ+VMG7FrEAZhgtyULlj5kDyFH3kYjvI8bZWMnpzFXdYdnIGQOy6mK82JPyzyrj5evkm0khqgfO/EOyo0d5Hhl64AyD5EdDUbltsHGPur6Fv+xZ7yR7cDxfXjI8Lf7H1qCdo+wTHLKhRuqHmPgeTD1FUdL1sMi7ciVmZRa4KuMY8q1KDypnf8KeM4YYpcy1Tkxx5QE2c9Ne0/wBYrJFYxUbijRjTXtNZxWDS5JUFHdeVbBaxGtFQxUJZ6Q2MLMQwZo2GyrvZ2tNobSo5dVTHRxWSD2ecOhM6d8PCTvjbfp9mavmCBVAVQFA5AcqoDhEPdsGzk/dVudle0QkUI53HI/ganedTZmeNoaX9nobvkUE/pggbjz9D612NwndlwgYAZwAN/Tejef4ilRXuJB+6cn/Kx6fA1oUehuo7gMnIjIaM46j057YNR3tNwRZdOsAONgQDuo5ZPVqk/wCTokkEhOlvLOAdiPxrPEoEkAGRnpvjffffGRRi3B2uQFK8b4Y35RjRQdliHpyq7eFrhAPIAUhTgiGQTY8a7MCOWORX+6a6xcVmSQBhmMnGry8vjS5Tt7Cd1lAlkAYBgdt9+VEPZiZMOM+tI+1kUIJZ86m+pp6nGT9lK+C9oGi25j9JevxFK7+17GwxuadCbtv2ZAD4UNjcbZOPXzqnrm1kDEdz/BV/cU42k7Kml9LAhyQPD5HzOT5VF27E2/eZZufSup03WwxwamxMsE29IqFrSX9z/Ca0EUn7r+E1ds/YS3ZNs5x6YqvO03YaSEkqMjzHKmQ6vFkdIE8M4fuIp3Mn7r+A1q8MmN48euk1iW2dTvn764sD/WadKP4i0G2g86bW1nnlS22h2HwH8qc25KJnq2wriZZv0dOEdBtrb746CnFvDihuEgEDNNDGPT7q5mTI7oqjBUdoEpxw24KMMZpVarv/AMUwj/rlWMc3YrKtFj8F4wHUAnfoT19D+FNZUV1KsMqRgiq0sb/QfTqKmXDOMBgAT6BvPyDevketdOGTRBKNC/jHAJJHUaskbKxJwV6Z9elAw8KufEqOoO40hmABz9Y5Bz18qmRkDDHLHI/smoldcTezlk75CY28auN9JzuCf2d9vKmKmYCJb94Icu2tlbcjHrsaWNxSO6bDahty/Z9RSe74utwZVUaZJEZsagSxjOchQTjK86WcKuC2+d/PrU05OLLMUFONeydRkTYikIMke6N0NQTt1a3VrIZ411x9dO5U+vp61I4wzAEsSRyPUfbRUPG3BImXUp+t5H+8PxFZ8kfZnxzxO0V7a9snaMFBv1ODtW1hxhpJ1U5IGWc75JGNI+GTvUj492RykknDmCvKPFEfqk88r+y3P51VMT3MErhwyyL9ZW5n+vOj401aKYZ75LusL4bZpjcWaum2D5g9arrgvHxJGCOY2I8qd2/GSOtJtrkbKKkrF3aLsYJATGSG/ZzVX8Z4VLExDZ2q9LaRpDnagu1fBke2nLr4lilIbrlUYj7xXQw9bJLtmQZelS3AqqxhDIuOekfyFFXiYxjp0oHgE2Rg9BtRc0uSQ3PzqeSanRXFpwGfCLj76esdqjXDOEXTgPFbSyJnZ0RiuQd9x16U0tbe7KlhbTFVLBiEYgFM6gdtiMb1LlwSbtBhngtNjKGTB/5ppFMP6/5qPxLOY+97iXuiA3eaDox55xjFGPBdKNRtpwBzJjfGPPlS44p3wZnkxv2N2Pkf6+dFWfECh8weY6YqO2dxPMuqKCWRc41IjMMjmMgc67xC6bcW0zYJG0bHcHBHLmDtVkIsjm4/SxuGcUBAGSfU/ojoD1Ix1+dHTKJBhgCRyzuPh6qfKq1sLm7BDLbT4zzEbdDg9PMGnMnbN4UjkeGXu2bSX0MFQ7+LJ2xqBBFOcWJtPQ2m7J26MtxCqxyxEalxnwnZgPQjrUa49wTubphEfo2AcDy1b4pnxHtVcEa0t5QoUkyGN9JQjJJ2xpxvSKW/lVe8eGUK2nxsjaTqwF3I65AFLyW1pFGGou20N7OUgUdGmeYqOS3lwpUG3mUudKgxsCxwTgbbnAJ+yiY+IzoVDwTKXOFBjYFjgnA23OAT9lT+OXwsebH9CLlJYm1wH4xnkfh5GvXN7ZX47u6HcTgYEmACPj5iuMnF3Ov6GT6P854G8GRnxbeHbfeh3sXlOmW0mweTd04Kn4gZrcYzjqtE2TxvcXsQca7B3Vm3eKVeM/rE3Rh0LL0+NE2VvJjJXb05U94FxvQWgWdXH7mQgPg8sZ2YU3it1bICFHH6P6LD09fShN2Nw5vUiLR8aMVbX/aMyW04/wChKPnG4qRm2hIyVB89qR9okjFvPpUD6KTl/wBtqwuUUz4KispNKUwS8V1w3PzpUo8ArUmuk4KTshU2kX97Ow44FhJlgfVLpnbBVD3n1jnbHT7aa9gJT7ke8kEpe5nRpRjDlpWGoAbYO5qIeznjEU3CHtZLaedFLifu9IUK5LgZLg8h0pjwviYt7W3hgtJ1Sa5ElsPAVaPWJdOdeQ3dhudaujnykkyQ8dtxFwqWAfqIY0Px8Bp5KzC4jxLt3Un0HVzqjw4/w7j/ADVC+O8Zka14gWtZwsjgBvo8LoWJCGw+QdSnlnnT6XjOZ0c2N33qxuFX6HBRmTUcd55hN6NgUlYs7Ia/cLzQ4tH95ucO+kiElxu36Jxn4UP7OeIXGL6S5uBNDBK6qwChGK5eWQY88jr1rXhN4zLcWd1Y3Be5eWZo10YEMr4GX1gD6uKJtzBDCeHCwugkgkbQujxIWGrx95ud1B3zigmeT4B/Z52jmezur24f6FXkaFMABVXU7YOMnLMF3PSlna66ZuzkUh+szRsfi0jk4+dPkjijs1s34fdCAnRoBjGdTlgMiXJztQEUsM9v+S5bK5doVBMY0hVGpjES/eeRHWvfwHu2G9q2lHCojHdpbf8A5/EHCnvl93/NrnqfSnkFsJrSCE9YoHH/AIjE3+1Q/tPdW8sVvY3llcmcIBAMKEMoj0ZDK+CMjrTi34zNFJZq1ncalgkjK/RZZlWE+H6TkO7J3xXr2C17GPHJw8/D2HI3L/dDMPwpTxl5fyvaA3SPGZTptRjXGRA+XJ54OT865G5uFSw7y0uNVvLmQ/RYZnSRcL498tIOeKGupYZOKxyR2Nz77GVebOnaExui/rNC5JX5V6wd1/0Sbj9kEgv5kO8sGT/jijcZ+Wn5Uisu0ly3AlujKe/JH0mFz+e08sY5bcq533Hph71ZSWs4kuzObUYQqVaMZBbXjZtR+BpNZ3UicFktHt5Ve2bTM50d2hEiyHJ1ZPhYch1oNm01ZAe0/YOXBuYCXU5Zl/TUnckeYzmkfDu2V7BjRO+ByDbj76l9523dV0W6ehkbcH4Dr9tQiThzEk7gkk7ct9+VYxqTVTLcnYn+BKI/aTJJvNjX1YDGr1PrWZu2aPDKpbdkcb+qkfjUNl4e488edDMjDzr3gi3Yf1TqqDreTw/Ktp16jlQkEuOoruZxjmMfEU5qmYUrRb/sO/sXEPs/+MlWB2atUkseH6vrRxQyp55VAp+58fbVH9hvaIvDoLiIw977x+kHVdPgZOWDn62ac8O9swiWzCwbWsbRuO9X6QGNV8vDuoNeJmnfBZViPeBxS36rckfY6RN/NTTX3vPFDH+xahv9c/8AsoqneCe2Fbe7vLj3fUt2yP3feqNBQFeenxZHpXe09sSrfzXZgyJYo4hH3q+HuznOcb5J8qHAFB/CVdneNxxcRuEWae9ikQB5grN7u4eX6I4GVQZOCOVCduDeW8lgY7nXamREidBplw2jwuwP0isgG/XHKkNp7XIYbppYbKOOKVNMsayKGZtTNr1Ac/EQc0L2h9o0d0LaKOJYILV0dUMgJOjAUZ6AAetYb0eUJfCw+1t9IvGuGxB2ET6i0YJ0MVZ8EjkSPOmabTcVIODoj38sWz7/AGVXPFvaFHPfW13pjX3YHwd8h1ZJPPG3PyoqD2oqLm4lZImiuVRXi75dQ0IUyG65BIxQ8sbNvHJ+v9slvuUz3PDO9aF0TWyPH3mWCwDxMX6Hwmsdv55vc1mQvG8V2F1DKt3bSNF/pIK/EVGo/bDGrRH3aPEKuiKLhcaWCgcxnZVAoC/9qYntZYJVVjJIXVzMvgUSB0TGNwoAWj3xox45U9E07ZXzrxXhkauwjd2LICdLFW2JHI4ptbDF5xAjn3UG45/mpT/Oqv457So7i8tbnu0X3Uk6O+U6snPPG3yoiP2uhbyWfukMU8aI8XerqHdhhqDYxuGIxij3I84sn0e/5HJ3ODuee9oc1v21tkXh1/Iv61NTeWpNKH/0+6q5u/a6puLZ0gVYLQNpi70Fm1R92PFjAAHIUJxD2uCS0urYw/2hpCjd4v0YkYNpxjxYOfLnWlsFNehNb3UYG4H3Vv79F5Cog915EfMUO90fP76phii+Q2ycLLC3QUDxHhEZR2XorHHwBNRRb5h1++u44y+kjPMEc/MY/Gg8KXDPWf/Z"/>
          <p:cNvSpPr>
            <a:spLocks noChangeAspect="1" noChangeArrowheads="1"/>
          </p:cNvSpPr>
          <p:nvPr/>
        </p:nvSpPr>
        <p:spPr bwMode="auto">
          <a:xfrm>
            <a:off x="80963" y="-433388"/>
            <a:ext cx="1524000" cy="914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2" name="AutoShape 8" descr="data:image/jpg;base64,/9j/4AAQSkZJRgABAQAAAQABAAD/2wCEAAkGBhMSERUUEhMWFBQUGBgZFxQXGRccFRkXFhcVGBoYHB0cHCYeFxojHBUUHy8gIycpLCwsHR4xNTAqNSYrLCkBCQoKDgwOGg8PGjIkHCQsLCwsLCw1NCwsLCwsLDU0LCkpLCosLCwpLCwsLCksLywsLCwsKTQpLCwsKSksKSwpLP/AABEIAGAAoAMBIgACEQEDEQH/xAAcAAACAgMBAQAAAAAAAAAAAAAEBQYHAQIDAAj/xABCEAACAQMCAwUEBQkHBQEAAAABAgMABBESIQUxQQYTIlFhBxRxkSMygaHBFTNCQ1JTorHwNGJygpLR8WNzg7KzJP/EABkBAAMBAQEAAAAAAAAAAAAAAAEDBAIFAP/EACURAAICAgEFAAEFAAAAAAAAAAABAhEDITEEEhNBUSIUMmGh8P/aAAwDAQACEQMRAD8ApkR7cqxoHkK3B2rGK7v4pLQnZjQPSsiMeQrZVrosdaTje0GmaCIeQ+QrPdjyHyo6z4cznAFTjs/7L5rgEhdhzzgfzpjzYocg7WVz3Q8h8hWe7HkPlVsyex2Xoo+wrn+deh9jk3VcfEgD+deXV9PQO1lTd0PIfKukNsGOMD5Vbtx7ItI3khDHkC43PlULv+y720+l1wQcEVuHU4J6jQGmgKz7JGTZQC3kMZ+VMG7FrEAZhgtyULlj5kDyFH3kYjvI8bZWMnpzFXdYdnIGQOy6mK82JPyzyrj5evkm0khqgfO/EOyo0d5Hhl64AyD5EdDUbltsHGPur6Fv+xZ7yR7cDxfXjI8Lf7H1qCdo+wTHLKhRuqHmPgeTD1FUdL1sMi7ciVmZRa4KuMY8q1KDypnf8KeM4YYpcy1Tkxx5QE2c9Ne0/wBYrJFYxUbijRjTXtNZxWDS5JUFHdeVbBaxGtFQxUJZ6Q2MLMQwZo2GyrvZ2tNobSo5dVTHRxWSD2ecOhM6d8PCTvjbfp9mavmCBVAVQFA5AcqoDhEPdsGzk/dVudle0QkUI53HI/ganedTZmeNoaX9nobvkUE/pggbjz9D612NwndlwgYAZwAN/Tejef4ilRXuJB+6cn/Kx6fA1oUehuo7gMnIjIaM46j057YNR3tNwRZdOsAONgQDuo5ZPVqk/wCTokkEhOlvLOAdiPxrPEoEkAGRnpvjffffGRRi3B2uQFK8b4Y35RjRQdliHpyq7eFrhAPIAUhTgiGQTY8a7MCOWORX+6a6xcVmSQBhmMnGry8vjS5Tt7Cd1lAlkAYBgdt9+VEPZiZMOM+tI+1kUIJZ86m+pp6nGT9lK+C9oGi25j9JevxFK7+17GwxuadCbtv2ZAD4UNjcbZOPXzqnrm1kDEdz/BV/cU42k7Kml9LAhyQPD5HzOT5VF27E2/eZZufSup03WwxwamxMsE29IqFrSX9z/Ca0EUn7r+E1ds/YS3ZNs5x6YqvO03YaSEkqMjzHKmQ6vFkdIE8M4fuIp3Mn7r+A1q8MmN48euk1iW2dTvn764sD/WadKP4i0G2g86bW1nnlS22h2HwH8qc25KJnq2wriZZv0dOEdBtrb746CnFvDihuEgEDNNDGPT7q5mTI7oqjBUdoEpxw24KMMZpVarv/AMUwj/rlWMc3YrKtFj8F4wHUAnfoT19D+FNZUV1KsMqRgiq0sb/QfTqKmXDOMBgAT6BvPyDevketdOGTRBKNC/jHAJJHUaskbKxJwV6Z9elAw8KufEqOoO40hmABz9Y5Bz18qmRkDDHLHI/smoldcTezlk75CY28auN9JzuCf2d9vKmKmYCJb94Icu2tlbcjHrsaWNxSO6bDahty/Z9RSe74utwZVUaZJEZsagSxjOchQTjK86WcKuC2+d/PrU05OLLMUFONeydRkTYikIMke6N0NQTt1a3VrIZ411x9dO5U+vp61I4wzAEsSRyPUfbRUPG3BImXUp+t5H+8PxFZ8kfZnxzxO0V7a9snaMFBv1ODtW1hxhpJ1U5IGWc75JGNI+GTvUj492RykknDmCvKPFEfqk88r+y3P51VMT3MErhwyyL9ZW5n+vOj401aKYZ75LusL4bZpjcWaum2D5g9arrgvHxJGCOY2I8qd2/GSOtJtrkbKKkrF3aLsYJATGSG/ZzVX8Z4VLExDZ2q9LaRpDnagu1fBke2nLr4lilIbrlUYj7xXQw9bJLtmQZelS3AqqxhDIuOekfyFFXiYxjp0oHgE2Rg9BtRc0uSQ3PzqeSanRXFpwGfCLj76esdqjXDOEXTgPFbSyJnZ0RiuQd9x16U0tbe7KlhbTFVLBiEYgFM6gdtiMb1LlwSbtBhngtNjKGTB/5ppFMP6/5qPxLOY+97iXuiA3eaDox55xjFGPBdKNRtpwBzJjfGPPlS44p3wZnkxv2N2Pkf6+dFWfECh8weY6YqO2dxPMuqKCWRc41IjMMjmMgc67xC6bcW0zYJG0bHcHBHLmDtVkIsjm4/SxuGcUBAGSfU/ojoD1Ix1+dHTKJBhgCRyzuPh6qfKq1sLm7BDLbT4zzEbdDg9PMGnMnbN4UjkeGXu2bSX0MFQ7+LJ2xqBBFOcWJtPQ2m7J26MtxCqxyxEalxnwnZgPQjrUa49wTubphEfo2AcDy1b4pnxHtVcEa0t5QoUkyGN9JQjJJ2xpxvSKW/lVe8eGUK2nxsjaTqwF3I65AFLyW1pFGGou20N7OUgUdGmeYqOS3lwpUG3mUudKgxsCxwTgbbnAJ+yiY+IzoVDwTKXOFBjYFjgnA23OAT9lT+OXwsebH9CLlJYm1wH4xnkfh5GvXN7ZX47u6HcTgYEmACPj5iuMnF3Ov6GT6P854G8GRnxbeHbfeh3sXlOmW0mweTd04Kn4gZrcYzjqtE2TxvcXsQca7B3Vm3eKVeM/rE3Rh0LL0+NE2VvJjJXb05U94FxvQWgWdXH7mQgPg8sZ2YU3it1bICFHH6P6LD09fShN2Nw5vUiLR8aMVbX/aMyW04/wChKPnG4qRm2hIyVB89qR9okjFvPpUD6KTl/wBtqwuUUz4KispNKUwS8V1w3PzpUo8ArUmuk4KTshU2kX97Ow44FhJlgfVLpnbBVD3n1jnbHT7aa9gJT7ke8kEpe5nRpRjDlpWGoAbYO5qIeznjEU3CHtZLaedFLifu9IUK5LgZLg8h0pjwviYt7W3hgtJ1Sa5ElsPAVaPWJdOdeQ3dhudaujnykkyQ8dtxFwqWAfqIY0Px8Bp5KzC4jxLt3Un0HVzqjw4/w7j/ADVC+O8Zka14gWtZwsjgBvo8LoWJCGw+QdSnlnnT6XjOZ0c2N33qxuFX6HBRmTUcd55hN6NgUlYs7Ia/cLzQ4tH95ucO+kiElxu36Jxn4UP7OeIXGL6S5uBNDBK6qwChGK5eWQY88jr1rXhN4zLcWd1Y3Be5eWZo10YEMr4GX1gD6uKJtzBDCeHCwugkgkbQujxIWGrx95ud1B3zigmeT4B/Z52jmezur24f6FXkaFMABVXU7YOMnLMF3PSlna66ZuzkUh+szRsfi0jk4+dPkjijs1s34fdCAnRoBjGdTlgMiXJztQEUsM9v+S5bK5doVBMY0hVGpjES/eeRHWvfwHu2G9q2lHCojHdpbf8A5/EHCnvl93/NrnqfSnkFsJrSCE9YoHH/AIjE3+1Q/tPdW8sVvY3llcmcIBAMKEMoj0ZDK+CMjrTi34zNFJZq1ncalgkjK/RZZlWE+H6TkO7J3xXr2C17GPHJw8/D2HI3L/dDMPwpTxl5fyvaA3SPGZTptRjXGRA+XJ54OT865G5uFSw7y0uNVvLmQ/RYZnSRcL498tIOeKGupYZOKxyR2Nz77GVebOnaExui/rNC5JX5V6wd1/0Sbj9kEgv5kO8sGT/jijcZ+Wn5Uisu0ly3AlujKe/JH0mFz+e08sY5bcq533Hph71ZSWs4kuzObUYQqVaMZBbXjZtR+BpNZ3UicFktHt5Ve2bTM50d2hEiyHJ1ZPhYch1oNm01ZAe0/YOXBuYCXU5Zl/TUnckeYzmkfDu2V7BjRO+ByDbj76l9523dV0W6ehkbcH4Dr9tQiThzEk7gkk7ct9+VYxqTVTLcnYn+BKI/aTJJvNjX1YDGr1PrWZu2aPDKpbdkcb+qkfjUNl4e488edDMjDzr3gi3Yf1TqqDreTw/Ktp16jlQkEuOoruZxjmMfEU5qmYUrRb/sO/sXEPs/+MlWB2atUkseH6vrRxQyp55VAp+58fbVH9hvaIvDoLiIw977x+kHVdPgZOWDn62ac8O9swiWzCwbWsbRuO9X6QGNV8vDuoNeJmnfBZViPeBxS36rckfY6RN/NTTX3vPFDH+xahv9c/8AsoqneCe2Fbe7vLj3fUt2yP3feqNBQFeenxZHpXe09sSrfzXZgyJYo4hH3q+HuznOcb5J8qHAFB/CVdneNxxcRuEWae9ikQB5grN7u4eX6I4GVQZOCOVCduDeW8lgY7nXamREidBplw2jwuwP0isgG/XHKkNp7XIYbppYbKOOKVNMsayKGZtTNr1Ac/EQc0L2h9o0d0LaKOJYILV0dUMgJOjAUZ6AAetYb0eUJfCw+1t9IvGuGxB2ET6i0YJ0MVZ8EjkSPOmabTcVIODoj38sWz7/AGVXPFvaFHPfW13pjX3YHwd8h1ZJPPG3PyoqD2oqLm4lZImiuVRXi75dQ0IUyG65BIxQ8sbNvHJ+v9slvuUz3PDO9aF0TWyPH3mWCwDxMX6Hwmsdv55vc1mQvG8V2F1DKt3bSNF/pIK/EVGo/bDGrRH3aPEKuiKLhcaWCgcxnZVAoC/9qYntZYJVVjJIXVzMvgUSB0TGNwoAWj3xox45U9E07ZXzrxXhkauwjd2LICdLFW2JHI4ptbDF5xAjn3UG45/mpT/Oqv457So7i8tbnu0X3Uk6O+U6snPPG3yoiP2uhbyWfukMU8aI8XerqHdhhqDYxuGIxij3I84sn0e/5HJ3ODuee9oc1v21tkXh1/Iv61NTeWpNKH/0+6q5u/a6puLZ0gVYLQNpi70Fm1R92PFjAAHIUJxD2uCS0urYw/2hpCjd4v0YkYNpxjxYOfLnWlsFNehNb3UYG4H3Vv79F5Cog915EfMUO90fP76phii+Q2ycLLC3QUDxHhEZR2XorHHwBNRRb5h1++u44y+kjPMEc/MY/Gg8KXDPWf/Z"/>
          <p:cNvSpPr>
            <a:spLocks noChangeAspect="1" noChangeArrowheads="1"/>
          </p:cNvSpPr>
          <p:nvPr/>
        </p:nvSpPr>
        <p:spPr bwMode="auto">
          <a:xfrm>
            <a:off x="80963" y="-433388"/>
            <a:ext cx="1524000" cy="914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754" name="Picture 10" descr="http://t1.gstatic.com/images?q=tbn:ANd9GcQb3At9DlGtSNPAP_PAjvIBaB5OBrBn7mhrsrc6fMTkZ1a9jLJ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"/>
            <a:ext cx="2057400" cy="1752600"/>
          </a:xfrm>
          <a:prstGeom prst="rect">
            <a:avLst/>
          </a:prstGeom>
          <a:noFill/>
        </p:spPr>
      </p:pic>
      <p:pic>
        <p:nvPicPr>
          <p:cNvPr id="31756" name="Picture 12" descr="http://t2.gstatic.com/images?q=tbn:ANd9GcRgUYybw6OGdk2lq4S4JwC7R9TpCrJoO29SmN0QWTBk9uVTTci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4725" y="0"/>
            <a:ext cx="1819275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Fraud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this often includes but is not limited to health care fraud and tax fraud.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Price Fixing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an agreement between two parties to set prices for a certain product, thereby violating free market operations.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Racketeering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the extortion of money by force or a pattern of criminal activity committed to further the interests of a criminal syndicate.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Computer Fraud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using a computer to commit a crime.</a:t>
            </a:r>
          </a:p>
          <a:p>
            <a:endParaRPr lang="en-US" dirty="0"/>
          </a:p>
        </p:txBody>
      </p:sp>
      <p:pic>
        <p:nvPicPr>
          <p:cNvPr id="30722" name="Picture 2" descr="http://t0.gstatic.com/images?q=tbn:ANd9GcSZZxAHTXuq8tvEf25_QuzL1N6mq_KZaQ5DGqVlvoe0PBlWz313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0"/>
            <a:ext cx="2466975" cy="1847851"/>
          </a:xfrm>
          <a:prstGeom prst="rect">
            <a:avLst/>
          </a:prstGeom>
          <a:noFill/>
        </p:spPr>
      </p:pic>
      <p:pic>
        <p:nvPicPr>
          <p:cNvPr id="30724" name="Picture 4" descr="http://t0.gstatic.com/images?q=tbn:ANd9GcSe50iprqMVfnudxS4gmzl6AK0gfHxUfd5_ZLeP1kq2k3ZY5W0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0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905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Embezzlement</a:t>
            </a:r>
            <a:endParaRPr lang="en-US" dirty="0"/>
          </a:p>
        </p:txBody>
      </p:sp>
      <p:pic>
        <p:nvPicPr>
          <p:cNvPr id="33794" name="Picture 2" descr="http://1.bp.blogspot.com/_qQBOy2MzG9w/ShWMHHBRnjI/AAAAAAAAAEc/Aesc9ecUGY0/s1600/EmbezzlementRa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7467600" cy="4351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FBI — HAROLD RANGEL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White Collar Crime News</a:t>
            </a:r>
            <a:endParaRPr lang="en-US" dirty="0"/>
          </a:p>
        </p:txBody>
      </p:sp>
      <p:pic>
        <p:nvPicPr>
          <p:cNvPr id="2050" name="Picture 2" descr="http://t1.gstatic.com/images?q=tbn:ANd9GcSYQl6jpWW-IZhVsIiIt7C30fNVTu1nPG_PAnRcb4j4DhzZYr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776040"/>
            <a:ext cx="4648200" cy="3081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YouTube - Denny Brown - "White Collar Crime"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119</TotalTime>
  <Words>150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White Collar Crime</vt:lpstr>
      <vt:lpstr>Definition of white collar crime</vt:lpstr>
      <vt:lpstr>Definition</vt:lpstr>
      <vt:lpstr>Continued…</vt:lpstr>
      <vt:lpstr>Graphs</vt:lpstr>
      <vt:lpstr>Embezzlement</vt:lpstr>
      <vt:lpstr>Articles</vt:lpstr>
      <vt:lpstr>Video</vt:lpstr>
    </vt:vector>
  </TitlesOfParts>
  <Company>PAPLV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Collar Crime</dc:title>
  <dc:creator>990889</dc:creator>
  <cp:lastModifiedBy>990889</cp:lastModifiedBy>
  <cp:revision>10</cp:revision>
  <dcterms:created xsi:type="dcterms:W3CDTF">2011-05-05T21:03:20Z</dcterms:created>
  <dcterms:modified xsi:type="dcterms:W3CDTF">2011-05-05T23:03:03Z</dcterms:modified>
</cp:coreProperties>
</file>